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299" r:id="rId5"/>
    <p:sldId id="317" r:id="rId6"/>
    <p:sldId id="312" r:id="rId7"/>
    <p:sldId id="302" r:id="rId8"/>
    <p:sldId id="270" r:id="rId9"/>
    <p:sldId id="318" r:id="rId10"/>
    <p:sldId id="320" r:id="rId11"/>
    <p:sldId id="319" r:id="rId12"/>
    <p:sldId id="322" r:id="rId13"/>
    <p:sldId id="321" r:id="rId14"/>
    <p:sldId id="328" r:id="rId15"/>
    <p:sldId id="325" r:id="rId16"/>
    <p:sldId id="326" r:id="rId17"/>
    <p:sldId id="327" r:id="rId18"/>
    <p:sldId id="257" r:id="rId19"/>
    <p:sldId id="30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E0C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1" autoAdjust="0"/>
    <p:restoredTop sz="94103" autoAdjust="0"/>
  </p:normalViewPr>
  <p:slideViewPr>
    <p:cSldViewPr snapToGrid="0" showGuides="1">
      <p:cViewPr varScale="1">
        <p:scale>
          <a:sx n="91" d="100"/>
          <a:sy n="91" d="100"/>
        </p:scale>
        <p:origin x="11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kfma6033.dothome.co.kr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26279" y="4219427"/>
            <a:ext cx="5939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맥도날드 웹페이지 기획서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1845" y="5381202"/>
            <a:ext cx="494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UI/UX</a:t>
            </a:r>
            <a:r>
              <a:rPr lang="ko-KR" altLang="en-US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 디자인 </a:t>
            </a:r>
            <a:r>
              <a:rPr lang="ko-KR" altLang="en-US" sz="1400" b="1" dirty="0" err="1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웹퍼블리셔</a:t>
            </a:r>
            <a:r>
              <a:rPr lang="ko-KR" altLang="en-US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 </a:t>
            </a:r>
            <a:r>
              <a:rPr lang="en-US" altLang="ko-KR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&amp;</a:t>
            </a:r>
            <a:r>
              <a:rPr lang="ko-KR" altLang="en-US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 </a:t>
            </a:r>
            <a:r>
              <a:rPr lang="ko-KR" altLang="en-US" sz="1400" b="1" dirty="0" err="1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프론트엔드</a:t>
            </a:r>
            <a:r>
              <a:rPr lang="ko-KR" altLang="en-US" sz="1400" b="1" dirty="0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 개발자 양성과정  </a:t>
            </a:r>
            <a:endParaRPr lang="en-US" altLang="ko-KR" sz="1400" b="1" dirty="0">
              <a:ln>
                <a:solidFill>
                  <a:srgbClr val="FAA70D">
                    <a:alpha val="20000"/>
                  </a:srgbClr>
                </a:solidFill>
              </a:ln>
              <a:latin typeface="+mn-ea"/>
            </a:endParaRPr>
          </a:p>
          <a:p>
            <a:pPr algn="r"/>
            <a:endParaRPr lang="en-US" altLang="ko-KR" sz="1400" b="1" dirty="0">
              <a:ln>
                <a:solidFill>
                  <a:srgbClr val="FAA70D">
                    <a:alpha val="20000"/>
                  </a:srgbClr>
                </a:solidFill>
              </a:ln>
              <a:latin typeface="+mn-ea"/>
            </a:endParaRPr>
          </a:p>
          <a:p>
            <a:pPr algn="r"/>
            <a:r>
              <a:rPr lang="ko-KR" altLang="en-US" sz="1400" b="1" dirty="0" err="1">
                <a:ln>
                  <a:solidFill>
                    <a:srgbClr val="FAA70D">
                      <a:alpha val="20000"/>
                    </a:srgbClr>
                  </a:solidFill>
                </a:ln>
                <a:latin typeface="+mn-ea"/>
              </a:rPr>
              <a:t>유아름</a:t>
            </a:r>
            <a:endParaRPr lang="en-US" altLang="ko-KR" sz="1400" b="1" dirty="0">
              <a:ln>
                <a:solidFill>
                  <a:srgbClr val="FAA70D">
                    <a:alpha val="20000"/>
                  </a:srgbClr>
                </a:solidFill>
              </a:ln>
              <a:latin typeface="+mn-ea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1771EB3-E5C5-4595-A1C1-BAE1576C3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b="4380"/>
          <a:stretch/>
        </p:blipFill>
        <p:spPr bwMode="auto">
          <a:xfrm>
            <a:off x="1175752" y="1560033"/>
            <a:ext cx="2366234" cy="23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사이트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맥도날드 사이트 단점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313" y="1408910"/>
            <a:ext cx="8221515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맥딜리버리</a:t>
            </a:r>
            <a:r>
              <a:rPr lang="ko-KR" altLang="en-US" dirty="0"/>
              <a:t> 아이콘의 위치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너무 컨텐츠 오른쪽 아래에 붙어있어 처음에 눈에 바로 들어오지 않음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550D5-B8AE-43A0-A5BE-EA8EE56C7BA4}"/>
              </a:ext>
            </a:extLst>
          </p:cNvPr>
          <p:cNvSpPr txBox="1"/>
          <p:nvPr/>
        </p:nvSpPr>
        <p:spPr>
          <a:xfrm>
            <a:off x="6252531" y="3604334"/>
            <a:ext cx="5182724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약간 더 오른쪽이나 메인 이미지 오른쪽 하단으로 보내서 더 눈에 띌 수 있게 하려고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FD6067-20F6-4F47-8DDF-21C1C383B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4" y="2519417"/>
            <a:ext cx="5691036" cy="320234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7AC0FB1-3DD2-4EAD-8EB8-335D2CF1D24F}"/>
              </a:ext>
            </a:extLst>
          </p:cNvPr>
          <p:cNvSpPr/>
          <p:nvPr/>
        </p:nvSpPr>
        <p:spPr>
          <a:xfrm>
            <a:off x="4517686" y="4932417"/>
            <a:ext cx="706470" cy="64633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34407-620A-4CB7-9DFF-E43A040ECF79}"/>
              </a:ext>
            </a:extLst>
          </p:cNvPr>
          <p:cNvCxnSpPr>
            <a:stCxn id="13" idx="7"/>
          </p:cNvCxnSpPr>
          <p:nvPr/>
        </p:nvCxnSpPr>
        <p:spPr>
          <a:xfrm flipV="1">
            <a:off x="5120696" y="4120588"/>
            <a:ext cx="1105203" cy="90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0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사이트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맥도날드 사이트 단점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313" y="1408910"/>
            <a:ext cx="7359663" cy="75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메인 페이지에서 컨텐츠들이 분류없이 나열되어 있음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6504-D42E-43D7-BAF9-99EB13C9B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5" y="2111709"/>
            <a:ext cx="4793482" cy="4279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AB854-85A5-4E31-8C10-B9B16354FC9A}"/>
              </a:ext>
            </a:extLst>
          </p:cNvPr>
          <p:cNvSpPr txBox="1"/>
          <p:nvPr/>
        </p:nvSpPr>
        <p:spPr>
          <a:xfrm>
            <a:off x="5666839" y="2551837"/>
            <a:ext cx="5369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단을 나누어 종류별로 나열하면 더 보기 좋을 것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새로 출시된 메뉴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콜라보</a:t>
            </a:r>
            <a:r>
              <a:rPr lang="en-US" altLang="ko-KR" dirty="0"/>
              <a:t>, </a:t>
            </a:r>
            <a:r>
              <a:rPr lang="ko-KR" altLang="en-US" dirty="0"/>
              <a:t>이벤트 소개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시즌메뉴 소개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4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패스트푸드">
            <a:extLst>
              <a:ext uri="{FF2B5EF4-FFF2-40B4-BE49-F238E27FC236}">
                <a16:creationId xmlns:a16="http://schemas.microsoft.com/office/drawing/2014/main" id="{AC877F85-8D13-4B96-AEAE-CCFAD7277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8"/>
          <a:stretch/>
        </p:blipFill>
        <p:spPr bwMode="auto">
          <a:xfrm>
            <a:off x="0" y="-1"/>
            <a:ext cx="12192000" cy="73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939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구현 화면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322714" y="2442103"/>
              <a:ext cx="598242" cy="1334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798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사이트에 사용할 색상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3CDAB5-B7D4-4DF3-A7C9-05AC999A1F73}"/>
              </a:ext>
            </a:extLst>
          </p:cNvPr>
          <p:cNvSpPr/>
          <p:nvPr/>
        </p:nvSpPr>
        <p:spPr>
          <a:xfrm>
            <a:off x="1838864" y="4750129"/>
            <a:ext cx="3310204" cy="1121135"/>
          </a:xfrm>
          <a:prstGeom prst="rect">
            <a:avLst/>
          </a:prstGeom>
          <a:solidFill>
            <a:srgbClr val="FFBC0D"/>
          </a:solidFill>
          <a:ln>
            <a:solidFill>
              <a:srgbClr val="FFB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800" dirty="0"/>
              <a:t> 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9209B8-88D2-47D9-9274-FA1432545D3D}"/>
              </a:ext>
            </a:extLst>
          </p:cNvPr>
          <p:cNvSpPr/>
          <p:nvPr/>
        </p:nvSpPr>
        <p:spPr>
          <a:xfrm>
            <a:off x="737814" y="3010725"/>
            <a:ext cx="1922258" cy="1234703"/>
          </a:xfrm>
          <a:prstGeom prst="rect">
            <a:avLst/>
          </a:prstGeom>
          <a:solidFill>
            <a:srgbClr val="DB0007"/>
          </a:solidFill>
          <a:ln>
            <a:solidFill>
              <a:srgbClr val="DB0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#db0007</a:t>
            </a:r>
          </a:p>
          <a:p>
            <a:pPr algn="ctr"/>
            <a:r>
              <a:rPr lang="en-US" altLang="ko-KR" sz="1600" dirty="0"/>
              <a:t>RGB(219,0,7)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0E1A08-5238-41F0-989E-DEDF8F48BE05}"/>
              </a:ext>
            </a:extLst>
          </p:cNvPr>
          <p:cNvSpPr/>
          <p:nvPr/>
        </p:nvSpPr>
        <p:spPr>
          <a:xfrm>
            <a:off x="5779565" y="3010725"/>
            <a:ext cx="2048434" cy="1121135"/>
          </a:xfrm>
          <a:prstGeom prst="rect">
            <a:avLst/>
          </a:prstGeom>
          <a:solidFill>
            <a:srgbClr val="264A36"/>
          </a:solidFill>
          <a:ln>
            <a:solidFill>
              <a:srgbClr val="264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#264a36</a:t>
            </a:r>
          </a:p>
          <a:p>
            <a:pPr algn="ctr"/>
            <a:r>
              <a:rPr lang="en-US" altLang="ko-KR" sz="1800" dirty="0"/>
              <a:t>RGB(38,74,54)</a:t>
            </a:r>
            <a:endParaRPr lang="ko-KR" altLang="en-US" sz="18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D54D35-D20A-4B42-A092-BA1E5B2FDC70}"/>
              </a:ext>
            </a:extLst>
          </p:cNvPr>
          <p:cNvSpPr/>
          <p:nvPr/>
        </p:nvSpPr>
        <p:spPr>
          <a:xfrm>
            <a:off x="5779565" y="1354583"/>
            <a:ext cx="2034305" cy="1121135"/>
          </a:xfrm>
          <a:prstGeom prst="rect">
            <a:avLst/>
          </a:prstGeom>
          <a:solidFill>
            <a:srgbClr val="F8F8F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#f8f8f8</a:t>
            </a:r>
          </a:p>
          <a:p>
            <a:pPr algn="ctr"/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RGB(248,248,248)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5074-C8CD-43EA-8197-C3738F3EEAC4}"/>
              </a:ext>
            </a:extLst>
          </p:cNvPr>
          <p:cNvSpPr txBox="1"/>
          <p:nvPr/>
        </p:nvSpPr>
        <p:spPr>
          <a:xfrm>
            <a:off x="2833380" y="1499651"/>
            <a:ext cx="245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노란색은 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식욕을 상승시키는 색상</a:t>
            </a:r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9721BC-AB16-4CA1-A433-39F19A397D77}"/>
              </a:ext>
            </a:extLst>
          </p:cNvPr>
          <p:cNvSpPr/>
          <p:nvPr/>
        </p:nvSpPr>
        <p:spPr>
          <a:xfrm>
            <a:off x="5149068" y="4750129"/>
            <a:ext cx="1525730" cy="1121886"/>
          </a:xfrm>
          <a:prstGeom prst="rect">
            <a:avLst/>
          </a:prstGeom>
          <a:solidFill>
            <a:srgbClr val="DB0007"/>
          </a:solidFill>
          <a:ln>
            <a:solidFill>
              <a:srgbClr val="DB0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128B90-3C50-4E73-B6F8-4BC22B2F39C0}"/>
              </a:ext>
            </a:extLst>
          </p:cNvPr>
          <p:cNvSpPr txBox="1"/>
          <p:nvPr/>
        </p:nvSpPr>
        <p:spPr>
          <a:xfrm>
            <a:off x="2969946" y="3010725"/>
            <a:ext cx="21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빨간색은 </a:t>
            </a:r>
            <a:endParaRPr lang="en-US" altLang="ko-KR" sz="1600" dirty="0"/>
          </a:p>
          <a:p>
            <a:pPr algn="ctr"/>
            <a:r>
              <a:rPr lang="ko-KR" altLang="en-US" sz="1600" dirty="0"/>
              <a:t>식욕</a:t>
            </a:r>
            <a:r>
              <a:rPr lang="en-US" altLang="ko-KR" sz="1600" dirty="0"/>
              <a:t>, </a:t>
            </a:r>
            <a:r>
              <a:rPr lang="ko-KR" altLang="en-US" sz="1600" dirty="0"/>
              <a:t>시선집중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결단력</a:t>
            </a:r>
            <a:r>
              <a:rPr lang="en-US" altLang="ko-KR" sz="1600" dirty="0"/>
              <a:t>, </a:t>
            </a:r>
            <a:r>
              <a:rPr lang="ko-KR" altLang="en-US" sz="1600" dirty="0"/>
              <a:t>추진력을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높여주는 색</a:t>
            </a:r>
          </a:p>
          <a:p>
            <a:pPr algn="ctr"/>
            <a:endParaRPr lang="ko-KR" altLang="en-US" sz="16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DDA670-3ADB-4518-9027-C463E436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08" y="4750129"/>
            <a:ext cx="2048434" cy="11339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89A575A-6941-4168-982C-5681641A2B1C}"/>
              </a:ext>
            </a:extLst>
          </p:cNvPr>
          <p:cNvSpPr txBox="1"/>
          <p:nvPr/>
        </p:nvSpPr>
        <p:spPr>
          <a:xfrm>
            <a:off x="8424672" y="1382286"/>
            <a:ext cx="3096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일부 내용의 </a:t>
            </a:r>
            <a:endParaRPr lang="en-US" altLang="ko-KR" sz="1600" dirty="0"/>
          </a:p>
          <a:p>
            <a:r>
              <a:rPr lang="ko-KR" altLang="en-US" sz="1600" dirty="0"/>
              <a:t>배경색으로 사용예정</a:t>
            </a:r>
            <a:endParaRPr lang="en-US" altLang="ko-KR" sz="1600" dirty="0"/>
          </a:p>
          <a:p>
            <a:r>
              <a:rPr lang="ko-KR" altLang="en-US" sz="1600" dirty="0"/>
              <a:t>다른 설명들을 쓰게 될 때 </a:t>
            </a:r>
            <a:endParaRPr lang="en-US" altLang="ko-KR" sz="1600" dirty="0"/>
          </a:p>
          <a:p>
            <a:r>
              <a:rPr lang="ko-KR" altLang="en-US" sz="1600" dirty="0"/>
              <a:t>더 돋보이게 해줄 수 있다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0745BF-9A30-4558-A8E8-1909BF07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051" y="4747820"/>
            <a:ext cx="621846" cy="113395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0F90AF-637A-49A0-9876-7BD3CFFDC44E}"/>
              </a:ext>
            </a:extLst>
          </p:cNvPr>
          <p:cNvSpPr/>
          <p:nvPr/>
        </p:nvSpPr>
        <p:spPr>
          <a:xfrm>
            <a:off x="780756" y="1549357"/>
            <a:ext cx="1922259" cy="1121886"/>
          </a:xfrm>
          <a:prstGeom prst="rect">
            <a:avLst/>
          </a:prstGeom>
          <a:solidFill>
            <a:srgbClr val="FFBC0D"/>
          </a:solidFill>
          <a:ln>
            <a:solidFill>
              <a:srgbClr val="FFB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800" dirty="0"/>
              <a:t> 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1800" dirty="0"/>
              <a:t>#ffbc0d</a:t>
            </a:r>
            <a:br>
              <a:rPr lang="en-US" altLang="ko-KR" sz="1800" dirty="0"/>
            </a:br>
            <a:r>
              <a:rPr lang="en-US" altLang="ko-KR" sz="1800" dirty="0"/>
              <a:t>RGB(255,188,13)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A4AEF5-150C-47D2-B62B-1E27D7C7FF8E}"/>
              </a:ext>
            </a:extLst>
          </p:cNvPr>
          <p:cNvSpPr txBox="1"/>
          <p:nvPr/>
        </p:nvSpPr>
        <p:spPr>
          <a:xfrm>
            <a:off x="8510016" y="3010725"/>
            <a:ext cx="25603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짙은 초록으로 </a:t>
            </a:r>
            <a:endParaRPr lang="en-US" altLang="ko-KR" sz="1600" dirty="0"/>
          </a:p>
          <a:p>
            <a:r>
              <a:rPr lang="ko-KR" altLang="en-US" sz="1600" dirty="0"/>
              <a:t>눈의 피로감을 줄이고</a:t>
            </a:r>
            <a:endParaRPr lang="en-US" altLang="ko-KR" sz="1600" dirty="0"/>
          </a:p>
          <a:p>
            <a:r>
              <a:rPr lang="ko-KR" altLang="en-US" sz="1600" dirty="0"/>
              <a:t>다른 색상을 더 돋보이게 해준다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8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사이트에 사용할 폰트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A07E569-7480-4430-B721-658E660D6CF3}"/>
              </a:ext>
            </a:extLst>
          </p:cNvPr>
          <p:cNvSpPr txBox="1">
            <a:spLocks/>
          </p:cNvSpPr>
          <p:nvPr/>
        </p:nvSpPr>
        <p:spPr>
          <a:xfrm>
            <a:off x="193464" y="2140235"/>
            <a:ext cx="2054525" cy="5619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맑은 고딕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9EDA23-DFDA-4CCD-8419-66777244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89" y="1376661"/>
            <a:ext cx="2169245" cy="2596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E1D0F6-A06E-4349-A592-5A9E3F9D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75" y="1640847"/>
            <a:ext cx="3359187" cy="15607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262397-116E-4CAC-9F3F-03FB37452FC0}"/>
              </a:ext>
            </a:extLst>
          </p:cNvPr>
          <p:cNvSpPr txBox="1"/>
          <p:nvPr/>
        </p:nvSpPr>
        <p:spPr>
          <a:xfrm>
            <a:off x="4627366" y="3973557"/>
            <a:ext cx="6294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400" dirty="0"/>
              <a:t>메뉴</a:t>
            </a:r>
            <a:r>
              <a:rPr lang="en-US" altLang="ko-KR" sz="2400" dirty="0"/>
              <a:t>, </a:t>
            </a:r>
            <a:r>
              <a:rPr lang="ko-KR" altLang="en-US" sz="2400" dirty="0"/>
              <a:t>소메뉴들은 </a:t>
            </a:r>
            <a:r>
              <a:rPr lang="en-US" altLang="ko-KR" sz="2400" dirty="0"/>
              <a:t>16px</a:t>
            </a:r>
          </a:p>
          <a:p>
            <a:r>
              <a:rPr lang="ko-KR" altLang="en-US" sz="2400" dirty="0"/>
              <a:t>대표 이미지에 들어갈 제목은 </a:t>
            </a:r>
            <a:r>
              <a:rPr lang="en-US" altLang="ko-KR" sz="2400" dirty="0"/>
              <a:t>50px</a:t>
            </a:r>
          </a:p>
          <a:p>
            <a:r>
              <a:rPr lang="ko-KR" altLang="en-US" sz="2400" dirty="0"/>
              <a:t>일부 메뉴에서 좀더 크기를 줘야 할 때 </a:t>
            </a:r>
            <a:r>
              <a:rPr lang="en-US" altLang="ko-KR" sz="2400" dirty="0"/>
              <a:t>20px</a:t>
            </a:r>
          </a:p>
          <a:p>
            <a:endParaRPr lang="en-US" altLang="ko-KR" sz="2400" dirty="0"/>
          </a:p>
          <a:p>
            <a:r>
              <a:rPr lang="ko-KR" altLang="en-US" sz="2400" dirty="0"/>
              <a:t>전체적으로 굵게 표현하여 </a:t>
            </a:r>
            <a:endParaRPr lang="en-US" altLang="ko-KR" sz="2400" dirty="0"/>
          </a:p>
          <a:p>
            <a:r>
              <a:rPr lang="ko-KR" altLang="en-US" sz="2400" dirty="0"/>
              <a:t>가독성을 높이고 눈에 더 띄게 표현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53B41-9117-4038-AD08-59C1BF882EEE}"/>
              </a:ext>
            </a:extLst>
          </p:cNvPr>
          <p:cNvSpPr txBox="1"/>
          <p:nvPr/>
        </p:nvSpPr>
        <p:spPr>
          <a:xfrm>
            <a:off x="5332925" y="1882163"/>
            <a:ext cx="172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산세리프</a:t>
            </a:r>
            <a:endParaRPr lang="en-US" altLang="ko-KR" sz="2400" dirty="0"/>
          </a:p>
          <a:p>
            <a:r>
              <a:rPr lang="en-US" altLang="ko-KR" sz="2400" dirty="0"/>
              <a:t>(sans-serif)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601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425C29BC-A7AF-446D-A2BB-477E4E1FC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"/>
          <a:stretch/>
        </p:blipFill>
        <p:spPr>
          <a:xfrm>
            <a:off x="2138239" y="716679"/>
            <a:ext cx="3261076" cy="5285313"/>
          </a:xfrm>
          <a:prstGeom prst="rect">
            <a:avLst/>
          </a:prstGeom>
        </p:spPr>
      </p:pic>
      <p:pic>
        <p:nvPicPr>
          <p:cNvPr id="18" name="내용 개체 틀 8">
            <a:extLst>
              <a:ext uri="{FF2B5EF4-FFF2-40B4-BE49-F238E27FC236}">
                <a16:creationId xmlns:a16="http://schemas.microsoft.com/office/drawing/2014/main" id="{C3AF2636-4644-4931-A088-6227D953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5"/>
          <a:stretch/>
        </p:blipFill>
        <p:spPr>
          <a:xfrm>
            <a:off x="6792686" y="716679"/>
            <a:ext cx="4049485" cy="53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7083CA50-A4A2-403F-8D1F-979D03649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43" y="416854"/>
            <a:ext cx="3683858" cy="631167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D9A06E-F4F8-40E3-BC09-60FC1685A763}"/>
              </a:ext>
            </a:extLst>
          </p:cNvPr>
          <p:cNvCxnSpPr/>
          <p:nvPr/>
        </p:nvCxnSpPr>
        <p:spPr>
          <a:xfrm>
            <a:off x="4431443" y="271015"/>
            <a:ext cx="3683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3ECB42-9613-4C24-8AAE-9A3EBB570A47}"/>
              </a:ext>
            </a:extLst>
          </p:cNvPr>
          <p:cNvCxnSpPr/>
          <p:nvPr/>
        </p:nvCxnSpPr>
        <p:spPr>
          <a:xfrm>
            <a:off x="4936496" y="2445129"/>
            <a:ext cx="267375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E8C9A2-168F-4EBD-A417-9B4DE94C36EF}"/>
              </a:ext>
            </a:extLst>
          </p:cNvPr>
          <p:cNvSpPr txBox="1"/>
          <p:nvPr/>
        </p:nvSpPr>
        <p:spPr>
          <a:xfrm>
            <a:off x="8327985" y="162211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가로 </a:t>
            </a:r>
            <a:r>
              <a:rPr lang="en-US" altLang="ko-KR" dirty="0"/>
              <a:t>1800px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8F781-0417-4727-BBAD-2C70EDF0DCD6}"/>
              </a:ext>
            </a:extLst>
          </p:cNvPr>
          <p:cNvSpPr txBox="1"/>
          <p:nvPr/>
        </p:nvSpPr>
        <p:spPr>
          <a:xfrm>
            <a:off x="8721418" y="1864657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 간격 </a:t>
            </a:r>
            <a:r>
              <a:rPr lang="en-US" altLang="ko-KR" dirty="0"/>
              <a:t>1200px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23E5D7-6A17-49FA-9870-8CA9EEA81E0A}"/>
              </a:ext>
            </a:extLst>
          </p:cNvPr>
          <p:cNvCxnSpPr>
            <a:endCxn id="12" idx="1"/>
          </p:cNvCxnSpPr>
          <p:nvPr/>
        </p:nvCxnSpPr>
        <p:spPr>
          <a:xfrm flipV="1">
            <a:off x="7610248" y="2049323"/>
            <a:ext cx="1111170" cy="37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FDB676-A01E-44D3-B268-6AF1784DEC3B}"/>
              </a:ext>
            </a:extLst>
          </p:cNvPr>
          <p:cNvCxnSpPr/>
          <p:nvPr/>
        </p:nvCxnSpPr>
        <p:spPr>
          <a:xfrm>
            <a:off x="7610248" y="2632250"/>
            <a:ext cx="16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8E83AC-0766-4A20-9C4F-83E30932B396}"/>
              </a:ext>
            </a:extLst>
          </p:cNvPr>
          <p:cNvSpPr txBox="1"/>
          <p:nvPr/>
        </p:nvSpPr>
        <p:spPr>
          <a:xfrm>
            <a:off x="9392805" y="2421111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컨텐츠 사이 여백 간격</a:t>
            </a:r>
            <a:endParaRPr lang="en-US" altLang="ko-KR" dirty="0"/>
          </a:p>
          <a:p>
            <a:r>
              <a:rPr lang="en-US" altLang="ko-KR" dirty="0"/>
              <a:t>20px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CC5C6D-03A7-49E8-917E-EC35508B3EFC}"/>
              </a:ext>
            </a:extLst>
          </p:cNvPr>
          <p:cNvCxnSpPr/>
          <p:nvPr/>
        </p:nvCxnSpPr>
        <p:spPr>
          <a:xfrm>
            <a:off x="4809282" y="1864657"/>
            <a:ext cx="0" cy="7675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C06BD0D-CB2A-491C-954A-64AE9A122A4C}"/>
              </a:ext>
            </a:extLst>
          </p:cNvPr>
          <p:cNvCxnSpPr/>
          <p:nvPr/>
        </p:nvCxnSpPr>
        <p:spPr>
          <a:xfrm>
            <a:off x="4797707" y="2744276"/>
            <a:ext cx="0" cy="941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74F0AF-9D5A-4C4D-8024-15EDDDF2516F}"/>
              </a:ext>
            </a:extLst>
          </p:cNvPr>
          <p:cNvCxnSpPr/>
          <p:nvPr/>
        </p:nvCxnSpPr>
        <p:spPr>
          <a:xfrm flipH="1">
            <a:off x="2806862" y="2233989"/>
            <a:ext cx="1990845" cy="39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B2022E-0477-414F-AC5E-DF2C05DDA8FE}"/>
              </a:ext>
            </a:extLst>
          </p:cNvPr>
          <p:cNvCxnSpPr/>
          <p:nvPr/>
        </p:nvCxnSpPr>
        <p:spPr>
          <a:xfrm flipH="1" flipV="1">
            <a:off x="2797269" y="2744276"/>
            <a:ext cx="1926543" cy="47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D91CFB-6D7E-45A7-B346-DA4B2C2ADACE}"/>
              </a:ext>
            </a:extLst>
          </p:cNvPr>
          <p:cNvSpPr txBox="1"/>
          <p:nvPr/>
        </p:nvSpPr>
        <p:spPr>
          <a:xfrm>
            <a:off x="769717" y="2632250"/>
            <a:ext cx="1697901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컨텐츠의 높이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500~600px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71C2E-8595-42AE-AE31-B916D7058CEA}"/>
              </a:ext>
            </a:extLst>
          </p:cNvPr>
          <p:cNvSpPr txBox="1"/>
          <p:nvPr/>
        </p:nvSpPr>
        <p:spPr>
          <a:xfrm>
            <a:off x="511519" y="3543640"/>
            <a:ext cx="3565913" cy="1702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컨텐츠 가로길이는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한단에 한 개만 있는 경우</a:t>
            </a:r>
            <a:r>
              <a:rPr lang="en-US" altLang="ko-KR" dirty="0"/>
              <a:t>-1180px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개 있는 경우</a:t>
            </a:r>
            <a:r>
              <a:rPr lang="en-US" altLang="ko-KR" dirty="0"/>
              <a:t>-530px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개 있는 경우 </a:t>
            </a:r>
            <a:r>
              <a:rPr lang="en-US" altLang="ko-KR" dirty="0"/>
              <a:t>-380px</a:t>
            </a:r>
          </a:p>
        </p:txBody>
      </p:sp>
    </p:spTree>
    <p:extLst>
      <p:ext uri="{BB962C8B-B14F-4D97-AF65-F5344CB8AC3E}">
        <p14:creationId xmlns:p14="http://schemas.microsoft.com/office/powerpoint/2010/main" val="353797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1ABED2B-7166-46D1-87AA-D711FA86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5"/>
          <a:stretch/>
        </p:blipFill>
        <p:spPr>
          <a:xfrm>
            <a:off x="3781734" y="293122"/>
            <a:ext cx="4878084" cy="649746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5FA887-A407-465A-9B8A-88D546DBEE78}"/>
              </a:ext>
            </a:extLst>
          </p:cNvPr>
          <p:cNvCxnSpPr>
            <a:cxnSpLocks/>
          </p:cNvCxnSpPr>
          <p:nvPr/>
        </p:nvCxnSpPr>
        <p:spPr>
          <a:xfrm>
            <a:off x="3789223" y="127322"/>
            <a:ext cx="48705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C2A92E-3E98-40F8-875F-BA205D3CE6AB}"/>
              </a:ext>
            </a:extLst>
          </p:cNvPr>
          <p:cNvCxnSpPr>
            <a:cxnSpLocks/>
          </p:cNvCxnSpPr>
          <p:nvPr/>
        </p:nvCxnSpPr>
        <p:spPr>
          <a:xfrm>
            <a:off x="4359317" y="2271854"/>
            <a:ext cx="354262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DECB67-4402-4BEF-BC5B-C1EDAEBF6E9C}"/>
              </a:ext>
            </a:extLst>
          </p:cNvPr>
          <p:cNvSpPr txBox="1"/>
          <p:nvPr/>
        </p:nvSpPr>
        <p:spPr>
          <a:xfrm>
            <a:off x="8708356" y="25557"/>
            <a:ext cx="202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가로 </a:t>
            </a:r>
            <a:r>
              <a:rPr lang="en-US" altLang="ko-KR" dirty="0"/>
              <a:t>1800px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A653C-0D4C-45D0-A537-CCFC4273929A}"/>
              </a:ext>
            </a:extLst>
          </p:cNvPr>
          <p:cNvSpPr txBox="1"/>
          <p:nvPr/>
        </p:nvSpPr>
        <p:spPr>
          <a:xfrm>
            <a:off x="8708357" y="1720964"/>
            <a:ext cx="202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 간격 </a:t>
            </a:r>
            <a:r>
              <a:rPr lang="en-US" altLang="ko-KR" dirty="0"/>
              <a:t>1200px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FC35B1-1E16-4542-A8B8-6578F6B79A89}"/>
              </a:ext>
            </a:extLst>
          </p:cNvPr>
          <p:cNvCxnSpPr>
            <a:endCxn id="28" idx="1"/>
          </p:cNvCxnSpPr>
          <p:nvPr/>
        </p:nvCxnSpPr>
        <p:spPr>
          <a:xfrm flipV="1">
            <a:off x="7597187" y="1905630"/>
            <a:ext cx="1111170" cy="37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A7AA55-37ED-4549-88EF-D65B1AFE8C73}"/>
              </a:ext>
            </a:extLst>
          </p:cNvPr>
          <p:cNvCxnSpPr>
            <a:cxnSpLocks/>
          </p:cNvCxnSpPr>
          <p:nvPr/>
        </p:nvCxnSpPr>
        <p:spPr>
          <a:xfrm>
            <a:off x="7820599" y="3444813"/>
            <a:ext cx="16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E4A455-469A-4BA7-B7BC-5DDAD4ECA351}"/>
              </a:ext>
            </a:extLst>
          </p:cNvPr>
          <p:cNvSpPr txBox="1"/>
          <p:nvPr/>
        </p:nvSpPr>
        <p:spPr>
          <a:xfrm>
            <a:off x="9474944" y="3105834"/>
            <a:ext cx="250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사이 여백 간격</a:t>
            </a:r>
            <a:endParaRPr lang="en-US" altLang="ko-KR" dirty="0"/>
          </a:p>
          <a:p>
            <a:r>
              <a:rPr lang="en-US" altLang="ko-KR" dirty="0"/>
              <a:t>20px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E06D37-BF86-4E11-BE89-EE30525C6C8D}"/>
              </a:ext>
            </a:extLst>
          </p:cNvPr>
          <p:cNvCxnSpPr>
            <a:cxnSpLocks/>
          </p:cNvCxnSpPr>
          <p:nvPr/>
        </p:nvCxnSpPr>
        <p:spPr>
          <a:xfrm>
            <a:off x="4203793" y="2271854"/>
            <a:ext cx="0" cy="1172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F9390E-3CD4-4CF4-BE79-A614D77FE306}"/>
              </a:ext>
            </a:extLst>
          </p:cNvPr>
          <p:cNvCxnSpPr>
            <a:cxnSpLocks/>
          </p:cNvCxnSpPr>
          <p:nvPr/>
        </p:nvCxnSpPr>
        <p:spPr>
          <a:xfrm>
            <a:off x="4359317" y="4622944"/>
            <a:ext cx="1184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5BC573F-0DCE-458D-8027-48A3D30F510B}"/>
              </a:ext>
            </a:extLst>
          </p:cNvPr>
          <p:cNvCxnSpPr>
            <a:cxnSpLocks/>
          </p:cNvCxnSpPr>
          <p:nvPr/>
        </p:nvCxnSpPr>
        <p:spPr>
          <a:xfrm flipH="1">
            <a:off x="2195674" y="2565254"/>
            <a:ext cx="1990845" cy="39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7E2FC50-20C6-4C84-851B-FABE202C2D73}"/>
              </a:ext>
            </a:extLst>
          </p:cNvPr>
          <p:cNvCxnSpPr>
            <a:cxnSpLocks/>
          </p:cNvCxnSpPr>
          <p:nvPr/>
        </p:nvCxnSpPr>
        <p:spPr>
          <a:xfrm flipH="1" flipV="1">
            <a:off x="2210520" y="3735077"/>
            <a:ext cx="2406375" cy="8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22D836-3D8C-4067-A95E-EA2B3303F5B4}"/>
              </a:ext>
            </a:extLst>
          </p:cNvPr>
          <p:cNvSpPr txBox="1"/>
          <p:nvPr/>
        </p:nvSpPr>
        <p:spPr>
          <a:xfrm>
            <a:off x="756656" y="2488557"/>
            <a:ext cx="173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컨텐트의</a:t>
            </a:r>
            <a:r>
              <a:rPr lang="ko-KR" altLang="en-US" dirty="0"/>
              <a:t> 높이 </a:t>
            </a:r>
            <a:endParaRPr lang="en-US" altLang="ko-KR" dirty="0"/>
          </a:p>
          <a:p>
            <a:r>
              <a:rPr lang="en-US" altLang="ko-KR" dirty="0"/>
              <a:t>380px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1BDCC6-7EB6-4815-9408-64FF1EDFE7D9}"/>
              </a:ext>
            </a:extLst>
          </p:cNvPr>
          <p:cNvSpPr txBox="1"/>
          <p:nvPr/>
        </p:nvSpPr>
        <p:spPr>
          <a:xfrm>
            <a:off x="498458" y="3399947"/>
            <a:ext cx="259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가로길이</a:t>
            </a:r>
            <a:r>
              <a:rPr lang="en-US" altLang="ko-KR" dirty="0"/>
              <a:t>-380px</a:t>
            </a:r>
          </a:p>
        </p:txBody>
      </p:sp>
    </p:spTree>
    <p:extLst>
      <p:ext uri="{BB962C8B-B14F-4D97-AF65-F5344CB8AC3E}">
        <p14:creationId xmlns:p14="http://schemas.microsoft.com/office/powerpoint/2010/main" val="33064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9D01D7-03AA-498F-9B35-32D643BAFEC1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9DC0B-804D-4F55-BDBC-1B151FD7FC86}"/>
              </a:ext>
            </a:extLst>
          </p:cNvPr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DB87C-EF39-471C-B3AD-63E871ED2E2D}"/>
              </a:ext>
            </a:extLst>
          </p:cNvPr>
          <p:cNvSpPr txBox="1"/>
          <p:nvPr/>
        </p:nvSpPr>
        <p:spPr>
          <a:xfrm>
            <a:off x="193464" y="709727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메인 페이지 최종 시안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567515-EB3F-4863-8B59-92403171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6" y="2814607"/>
            <a:ext cx="1904762" cy="38984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53E488B-6336-4C16-A39E-A45067766079}"/>
              </a:ext>
            </a:extLst>
          </p:cNvPr>
          <p:cNvGrpSpPr/>
          <p:nvPr/>
        </p:nvGrpSpPr>
        <p:grpSpPr>
          <a:xfrm>
            <a:off x="1459195" y="1555531"/>
            <a:ext cx="6581219" cy="5284095"/>
            <a:chOff x="1459195" y="1305768"/>
            <a:chExt cx="7149206" cy="57650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4F664E-D838-4FD2-97F1-D0A346119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195" y="1305768"/>
              <a:ext cx="7149206" cy="5765079"/>
            </a:xfrm>
            <a:prstGeom prst="rect">
              <a:avLst/>
            </a:prstGeom>
          </p:spPr>
        </p:pic>
        <p:pic>
          <p:nvPicPr>
            <p:cNvPr id="16" name="내용 개체 틀 4">
              <a:extLst>
                <a:ext uri="{FF2B5EF4-FFF2-40B4-BE49-F238E27FC236}">
                  <a16:creationId xmlns:a16="http://schemas.microsoft.com/office/drawing/2014/main" id="{431D4E01-C306-4D14-B51B-120D150F5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26"/>
            <a:stretch/>
          </p:blipFill>
          <p:spPr>
            <a:xfrm>
              <a:off x="1686180" y="1577228"/>
              <a:ext cx="6638013" cy="377995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9E94A29-C09D-4C5F-B242-F8B249633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0" r="2612" b="50881"/>
          <a:stretch/>
        </p:blipFill>
        <p:spPr>
          <a:xfrm>
            <a:off x="8350418" y="3216166"/>
            <a:ext cx="1702657" cy="28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673A46-CBF0-4397-8587-1556339786B5}"/>
              </a:ext>
            </a:extLst>
          </p:cNvPr>
          <p:cNvSpPr txBox="1"/>
          <p:nvPr/>
        </p:nvSpPr>
        <p:spPr>
          <a:xfrm>
            <a:off x="2076995" y="2194560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포트폴리오 </a:t>
            </a:r>
            <a:endParaRPr lang="en-US" altLang="ko-KR" sz="2400" dirty="0"/>
          </a:p>
          <a:p>
            <a:pPr algn="ctr"/>
            <a:r>
              <a:rPr lang="ko-KR" altLang="en-US" sz="2400" dirty="0"/>
              <a:t>사이트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A9EA8A-68F0-401A-BAB2-10A738153C1A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F1B02B-9B85-4A9B-AC63-6CBCE39BC973}"/>
              </a:ext>
            </a:extLst>
          </p:cNvPr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F8EDA1-9F9C-413D-B364-21E6F651601B}"/>
              </a:ext>
            </a:extLst>
          </p:cNvPr>
          <p:cNvSpPr txBox="1"/>
          <p:nvPr/>
        </p:nvSpPr>
        <p:spPr>
          <a:xfrm>
            <a:off x="193464" y="675148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포트폴리오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A2F090CE-20C3-4EAA-BBD2-5702A66DDEAE}"/>
              </a:ext>
            </a:extLst>
          </p:cNvPr>
          <p:cNvSpPr txBox="1">
            <a:spLocks/>
          </p:cNvSpPr>
          <p:nvPr/>
        </p:nvSpPr>
        <p:spPr>
          <a:xfrm>
            <a:off x="4511042" y="2191502"/>
            <a:ext cx="5603963" cy="8340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hlinkClick r:id="rId2"/>
              </a:rPr>
              <a:t>유아름</a:t>
            </a:r>
            <a:r>
              <a:rPr lang="ko-KR" altLang="en-US" dirty="0">
                <a:hlinkClick r:id="rId2"/>
              </a:rPr>
              <a:t> 포트폴리오 </a:t>
            </a:r>
            <a:r>
              <a:rPr lang="en-US" altLang="ko-KR" dirty="0">
                <a:hlinkClick r:id="rId2"/>
              </a:rPr>
              <a:t>(dothome.co.kr)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538343" y="160770"/>
            <a:ext cx="5115314" cy="5886882"/>
            <a:chOff x="1106609" y="453227"/>
            <a:chExt cx="4657427" cy="5069321"/>
          </a:xfrm>
        </p:grpSpPr>
        <p:sp>
          <p:nvSpPr>
            <p:cNvPr id="18" name="TextBox 17"/>
            <p:cNvSpPr txBox="1"/>
            <p:nvPr/>
          </p:nvSpPr>
          <p:spPr>
            <a:xfrm>
              <a:off x="1106609" y="453227"/>
              <a:ext cx="770079" cy="36635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967759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맥도날드의 대한 분석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사이트 분석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315" y="3633543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383257"/>
              <a:ext cx="3541394" cy="9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사용자분석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사이트 방문 목적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페르소나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SWOT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사이트의 장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단점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22642" y="4060673"/>
              <a:ext cx="3541394" cy="1461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사용할 색상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폰트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와이어프레임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구현된 화면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0822AD4-6916-41AF-951D-FC1138C64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4170" r="497" b="-4168"/>
          <a:stretch/>
        </p:blipFill>
        <p:spPr bwMode="auto">
          <a:xfrm>
            <a:off x="0" y="-1"/>
            <a:ext cx="12192000" cy="914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각형 7"/>
          <p:cNvSpPr/>
          <p:nvPr/>
        </p:nvSpPr>
        <p:spPr>
          <a:xfrm rot="5400000">
            <a:off x="-768210" y="1846229"/>
            <a:ext cx="6028661" cy="2336201"/>
          </a:xfrm>
          <a:prstGeom prst="homePlate">
            <a:avLst/>
          </a:prstGeom>
          <a:solidFill>
            <a:srgbClr val="FC2E0C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1844880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6189" y="2539318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맥도날드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맥도날드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600392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사용자분석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사이트 방문 목적</a:t>
            </a:r>
            <a:endParaRPr lang="en-US" altLang="ko-KR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08893" y="1751904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맥도날드 사이트 방문목적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08893" y="2780197"/>
            <a:ext cx="5014814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햄버거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맥커피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맥모닝</a:t>
            </a:r>
            <a:r>
              <a:rPr lang="ko-KR" altLang="en-US" sz="2000" dirty="0">
                <a:latin typeface="+mn-ea"/>
              </a:rPr>
              <a:t> 등 메뉴 확인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이벤트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콜라보</a:t>
            </a:r>
            <a:r>
              <a:rPr lang="ko-KR" altLang="en-US" sz="2000" dirty="0">
                <a:latin typeface="+mn-ea"/>
              </a:rPr>
              <a:t> 등 확인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+mn-ea"/>
              </a:rPr>
              <a:t>맥딜리버리</a:t>
            </a:r>
            <a:r>
              <a:rPr lang="ko-KR" altLang="en-US" sz="2000" dirty="0">
                <a:latin typeface="+mn-ea"/>
              </a:rPr>
              <a:t> 주문 위해 방문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맥드라이버 가능 지점 확인 위해 방문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시즌메뉴 확인 위해 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이달의 </a:t>
            </a:r>
            <a:r>
              <a:rPr lang="ko-KR" altLang="en-US" sz="2000" dirty="0" err="1">
                <a:latin typeface="+mn-ea"/>
              </a:rPr>
              <a:t>해피밀</a:t>
            </a:r>
            <a:r>
              <a:rPr lang="ko-KR" altLang="en-US" sz="2000" dirty="0">
                <a:latin typeface="+mn-ea"/>
              </a:rPr>
              <a:t> 확인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002113" y="2156882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914F5F-B4B0-4355-869D-1C43EB5FDBBD}"/>
              </a:ext>
            </a:extLst>
          </p:cNvPr>
          <p:cNvSpPr txBox="1"/>
          <p:nvPr/>
        </p:nvSpPr>
        <p:spPr>
          <a:xfrm>
            <a:off x="608698" y="175190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사용자 분석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41C52C-E1BC-43A6-8C43-400C151462E6}"/>
              </a:ext>
            </a:extLst>
          </p:cNvPr>
          <p:cNvSpPr txBox="1"/>
          <p:nvPr/>
        </p:nvSpPr>
        <p:spPr>
          <a:xfrm>
            <a:off x="608698" y="3011029"/>
            <a:ext cx="5014814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다양한 연령층 이용</a:t>
            </a:r>
            <a:r>
              <a:rPr lang="en-US" altLang="ko-KR" sz="2000" dirty="0">
                <a:latin typeface="+mn-ea"/>
              </a:rPr>
              <a:t>(10</a:t>
            </a:r>
            <a:r>
              <a:rPr lang="ko-KR" altLang="en-US" sz="2000" dirty="0">
                <a:latin typeface="+mn-ea"/>
              </a:rPr>
              <a:t>대</a:t>
            </a:r>
            <a:r>
              <a:rPr lang="en-US" altLang="ko-KR" sz="2000" dirty="0">
                <a:latin typeface="+mn-ea"/>
              </a:rPr>
              <a:t>~60,70</a:t>
            </a:r>
            <a:r>
              <a:rPr lang="ko-KR" altLang="en-US" sz="2000" dirty="0">
                <a:latin typeface="+mn-ea"/>
              </a:rPr>
              <a:t>대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식사를 위해 방문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맥카페의 존재로 카페로 이용</a:t>
            </a:r>
            <a:endParaRPr lang="en-US" altLang="ko-KR" sz="2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머무는 시간에 대한 부담감이 없어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스터디 진행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맥도날드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201" y="668655"/>
            <a:ext cx="928459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페르소나</a:t>
            </a:r>
            <a:endParaRPr lang="en-US" altLang="ko-KR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DABA23B-F02D-4D81-8383-2CDD0FF5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69" y="1168074"/>
            <a:ext cx="5818496" cy="5175682"/>
          </a:xfrm>
          <a:prstGeom prst="rect">
            <a:avLst/>
          </a:prstGeom>
        </p:spPr>
      </p:pic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376A8744-DDCA-4683-A15A-ABD6BD724CE4}"/>
              </a:ext>
            </a:extLst>
          </p:cNvPr>
          <p:cNvSpPr txBox="1">
            <a:spLocks/>
          </p:cNvSpPr>
          <p:nvPr/>
        </p:nvSpPr>
        <p:spPr>
          <a:xfrm>
            <a:off x="6185648" y="2217815"/>
            <a:ext cx="5714999" cy="36991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이름 </a:t>
            </a:r>
            <a:r>
              <a:rPr lang="en-US" altLang="ko-KR" sz="2000"/>
              <a:t>: </a:t>
            </a:r>
            <a:r>
              <a:rPr lang="ko-KR" altLang="en-US" sz="2000"/>
              <a:t>송혜교</a:t>
            </a:r>
            <a:endParaRPr lang="en-US" altLang="ko-KR" sz="2000"/>
          </a:p>
          <a:p>
            <a:r>
              <a:rPr lang="ko-KR" altLang="en-US" sz="2000"/>
              <a:t>여성 </a:t>
            </a:r>
            <a:r>
              <a:rPr lang="en-US" altLang="ko-KR" sz="2000"/>
              <a:t>/ 35</a:t>
            </a:r>
            <a:r>
              <a:rPr lang="ko-KR" altLang="en-US" sz="2000"/>
              <a:t>세</a:t>
            </a:r>
            <a:endParaRPr lang="en-US" altLang="ko-KR" sz="2000"/>
          </a:p>
          <a:p>
            <a:r>
              <a:rPr lang="ko-KR" altLang="en-US" sz="2000"/>
              <a:t>남양주 거주</a:t>
            </a:r>
            <a:endParaRPr lang="en-US" altLang="ko-KR" sz="2000"/>
          </a:p>
          <a:p>
            <a:r>
              <a:rPr lang="ko-KR" altLang="en-US" sz="2000"/>
              <a:t>인터넷 쇼핑 즐겨함 </a:t>
            </a:r>
            <a:endParaRPr lang="en-US" altLang="ko-KR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/>
              <a:t>   </a:t>
            </a:r>
            <a:r>
              <a:rPr lang="ko-KR" altLang="en-US" sz="2000"/>
              <a:t>요즘 음식도 주로 배달주문 즐겨 이용</a:t>
            </a:r>
            <a:endParaRPr lang="en-US" altLang="ko-KR" sz="200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/>
              <a:t>“</a:t>
            </a:r>
            <a:r>
              <a:rPr lang="ko-KR" altLang="en-US" sz="2000" b="1"/>
              <a:t>맥딜리버리를 시키려고 사이트 들어갔는데 </a:t>
            </a:r>
            <a:endParaRPr lang="en-US" altLang="ko-KR" sz="2000" b="1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/>
              <a:t>맥딜리버리 아이콘이 눈에 잘 안보여서 </a:t>
            </a:r>
            <a:endParaRPr lang="en-US" altLang="ko-KR" sz="2000" b="1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/>
              <a:t>위 메뉴바로 들어갔더니 들어가는 길이 </a:t>
            </a:r>
            <a:endParaRPr lang="en-US" altLang="ko-KR" sz="2000" b="1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/>
              <a:t>너무 복잡해요</a:t>
            </a:r>
            <a:r>
              <a:rPr lang="en-US" altLang="ko-KR" sz="2000" b="1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/>
              <a:t>그리고 나중에서야 아이콘을 찾았다니까요</a:t>
            </a:r>
            <a:r>
              <a:rPr lang="en-US" altLang="ko-KR" sz="2000" b="1"/>
              <a:t>＂</a:t>
            </a:r>
            <a:endParaRPr lang="ko-KR" altLang="en-US" sz="20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B64737-B54E-467B-B5F2-33A93CAF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60" y="1382827"/>
            <a:ext cx="1192342" cy="20132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1F65C42-4AD2-442C-87DE-80A499AB6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89" y="1394666"/>
            <a:ext cx="1305887" cy="175015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B6B663A-4D7E-4152-BFEF-A5F14194E3FB}"/>
              </a:ext>
            </a:extLst>
          </p:cNvPr>
          <p:cNvSpPr/>
          <p:nvPr/>
        </p:nvSpPr>
        <p:spPr>
          <a:xfrm>
            <a:off x="532660" y="1168074"/>
            <a:ext cx="5339548" cy="5175682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3">
            <a:extLst>
              <a:ext uri="{FF2B5EF4-FFF2-40B4-BE49-F238E27FC236}">
                <a16:creationId xmlns:a16="http://schemas.microsoft.com/office/drawing/2014/main" id="{79007D5C-16D4-483C-AD7D-701A55676251}"/>
              </a:ext>
            </a:extLst>
          </p:cNvPr>
          <p:cNvSpPr txBox="1">
            <a:spLocks/>
          </p:cNvSpPr>
          <p:nvPr/>
        </p:nvSpPr>
        <p:spPr>
          <a:xfrm>
            <a:off x="714421" y="2217815"/>
            <a:ext cx="5157787" cy="37663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이름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여진구</a:t>
            </a:r>
            <a:endParaRPr lang="en-US" altLang="ko-KR" sz="2000" dirty="0"/>
          </a:p>
          <a:p>
            <a:r>
              <a:rPr lang="ko-KR" altLang="en-US" sz="2000" dirty="0"/>
              <a:t>남자</a:t>
            </a:r>
            <a:r>
              <a:rPr lang="en-US" altLang="ko-KR" sz="2000" dirty="0"/>
              <a:t>/ 12</a:t>
            </a:r>
            <a:r>
              <a:rPr lang="ko-KR" altLang="en-US" sz="2000" dirty="0"/>
              <a:t>세</a:t>
            </a:r>
            <a:endParaRPr lang="en-US" altLang="ko-KR" sz="2000" dirty="0"/>
          </a:p>
          <a:p>
            <a:r>
              <a:rPr lang="ko-KR" altLang="en-US" sz="2000" dirty="0"/>
              <a:t>서울 강남구 거주</a:t>
            </a:r>
            <a:endParaRPr lang="en-US" altLang="ko-KR" sz="2000" dirty="0"/>
          </a:p>
          <a:p>
            <a:r>
              <a:rPr lang="ko-KR" altLang="en-US" sz="2000" dirty="0"/>
              <a:t>피규어나 장난감을 좋아함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“</a:t>
            </a:r>
            <a:r>
              <a:rPr lang="ko-KR" altLang="en-US" sz="2000" b="1" dirty="0" err="1"/>
              <a:t>해피밀</a:t>
            </a:r>
            <a:r>
              <a:rPr lang="ko-KR" altLang="en-US" sz="2000" b="1" dirty="0"/>
              <a:t> 장난감이 이번에 어떤 걸로 </a:t>
            </a:r>
            <a:endParaRPr lang="en-US" altLang="ko-KR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바뀌었는지 보고 싶어요</a:t>
            </a:r>
            <a:r>
              <a:rPr lang="en-US" altLang="ko-KR" sz="2000" b="1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사이트에 들어가면 바로 알 수 있었으면 </a:t>
            </a:r>
            <a:endParaRPr lang="en-US" altLang="ko-KR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좋겠어요</a:t>
            </a:r>
            <a:r>
              <a:rPr lang="en-US" altLang="ko-KR" sz="2000" b="1" dirty="0"/>
              <a:t>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16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맥도날드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SWOT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415341" y="1927843"/>
            <a:ext cx="9361317" cy="3529010"/>
            <a:chOff x="642777" y="2143125"/>
            <a:chExt cx="5453224" cy="3529010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8575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/>
                  <a:t>S</a:t>
                </a:r>
                <a:endParaRPr lang="ko-KR" altLang="en-US" sz="2000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/>
                  <a:t>W</a:t>
                </a:r>
                <a:endParaRPr lang="ko-KR" altLang="en-US" sz="2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42777" y="3967160"/>
              <a:ext cx="2657475" cy="1704975"/>
              <a:chOff x="642777" y="3795710"/>
              <a:chExt cx="2657475" cy="1704975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642777" y="3795710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862102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/>
                  <a:t>O</a:t>
                </a:r>
                <a:endParaRPr lang="ko-KR" altLang="en-US" sz="20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29000" y="3967159"/>
              <a:ext cx="2657475" cy="1704975"/>
              <a:chOff x="3429000" y="3795709"/>
              <a:chExt cx="2657475" cy="1704975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429000" y="3795709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05200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/>
                  <a:t>T</a:t>
                </a:r>
                <a:endParaRPr lang="ko-KR" altLang="en-US" sz="2000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57269" y="2440827"/>
              <a:ext cx="18444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다양한 메뉴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24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시간 운영 시간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오랜 기간 쌓아온 전략 노하우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ko-KR" altLang="en-US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59411" y="2563937"/>
              <a:ext cx="15381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가격 경쟁력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제품 개발의 지지부진함</a:t>
              </a:r>
            </a:p>
            <a:p>
              <a:endParaRPr lang="ko-KR" altLang="en-US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7269" y="4486047"/>
              <a:ext cx="14186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다양한 사용자 연령층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많은 점포 수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06269" y="4527258"/>
              <a:ext cx="1691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많은 경쟁 프랜차이즈</a:t>
              </a:r>
            </a:p>
            <a:p>
              <a:pPr marL="285750" indent="-285750" algn="r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맥도날드 음식 안전의 논란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후렌치 후라이">
            <a:extLst>
              <a:ext uri="{FF2B5EF4-FFF2-40B4-BE49-F238E27FC236}">
                <a16:creationId xmlns:a16="http://schemas.microsoft.com/office/drawing/2014/main" id="{BA394B1C-A2E3-4D80-96CC-BDED75B5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934" y="-521360"/>
            <a:ext cx="73533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7" y="0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6" y="3034877"/>
            <a:ext cx="233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사이트 분석</a:t>
            </a:r>
          </a:p>
        </p:txBody>
      </p:sp>
      <p:pic>
        <p:nvPicPr>
          <p:cNvPr id="2054" name="Picture 6" descr="신제품 행운버거 골드">
            <a:extLst>
              <a:ext uri="{FF2B5EF4-FFF2-40B4-BE49-F238E27FC236}">
                <a16:creationId xmlns:a16="http://schemas.microsoft.com/office/drawing/2014/main" id="{58982170-F5CE-496D-9712-3F9611E2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581" y="1922786"/>
            <a:ext cx="73533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빅맥®">
            <a:extLst>
              <a:ext uri="{FF2B5EF4-FFF2-40B4-BE49-F238E27FC236}">
                <a16:creationId xmlns:a16="http://schemas.microsoft.com/office/drawing/2014/main" id="{0F219495-E75B-4CA0-AE13-2C90A792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50" y="882796"/>
            <a:ext cx="73533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사이트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맥도날드 사이트 장점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313" y="1408910"/>
            <a:ext cx="7359663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메인 페이지 사진과 배색을 통한 사용한 내용전달의 정확성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메뉴선택후 사진의 적절한 배치로 빠른 정보전달</a:t>
            </a:r>
            <a:endParaRPr lang="en-US" altLang="ko-KR" sz="1800" dirty="0"/>
          </a:p>
          <a:p>
            <a:pPr algn="just"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D82AB7-D738-4CDA-957B-6B4B92CD1DF9}"/>
              </a:ext>
            </a:extLst>
          </p:cNvPr>
          <p:cNvGrpSpPr/>
          <p:nvPr/>
        </p:nvGrpSpPr>
        <p:grpSpPr>
          <a:xfrm>
            <a:off x="633728" y="2702403"/>
            <a:ext cx="8047811" cy="3808250"/>
            <a:chOff x="2218139" y="2887100"/>
            <a:chExt cx="7583572" cy="36057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B19697B-81B1-4D84-BE3B-047B1023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39" y="5593476"/>
              <a:ext cx="7583569" cy="89939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5C4D1B-B8BD-45FE-AD42-807D8CBF5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41" y="3794678"/>
              <a:ext cx="7583569" cy="89939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F6D2868-A739-4951-94C5-1EA76965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40" y="4694077"/>
              <a:ext cx="7583569" cy="89939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D4FF5F-F6EF-4CD6-94CD-B4D6D96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42" y="2887100"/>
              <a:ext cx="7583569" cy="89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E2A6B29-9450-4925-B8D2-B9D94100B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0" y="5619567"/>
            <a:ext cx="5663381" cy="11265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사이트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맥도날드 사이트 장점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313" y="1408910"/>
            <a:ext cx="11437680" cy="10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매장 찾기가 위치만 찾게 되지 않고 </a:t>
            </a:r>
            <a:r>
              <a:rPr lang="en-US" altLang="ko-KR" sz="1600" dirty="0"/>
              <a:t> </a:t>
            </a:r>
            <a:r>
              <a:rPr lang="ko-KR" altLang="en-US" sz="1600" dirty="0"/>
              <a:t>어떤 특성을 체크를 하면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특성을 가진 매장을 찾을 수 있게 되어있음</a:t>
            </a:r>
          </a:p>
          <a:p>
            <a:pPr algn="just"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7A9391-F6EE-4AFB-8609-5D185F0A7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" y="2364540"/>
            <a:ext cx="4689987" cy="30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C2574D-2C35-4411-8DED-265FC574E30B}"/>
              </a:ext>
            </a:extLst>
          </p:cNvPr>
          <p:cNvSpPr txBox="1"/>
          <p:nvPr/>
        </p:nvSpPr>
        <p:spPr>
          <a:xfrm>
            <a:off x="6381135" y="2609616"/>
            <a:ext cx="4316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매장을 찾을 때 원하는 특성을 선택하고 그 특성에 맞는 매장을 안내해줌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404083-9E45-4893-A8E1-4E33948E54C0}"/>
              </a:ext>
            </a:extLst>
          </p:cNvPr>
          <p:cNvSpPr/>
          <p:nvPr/>
        </p:nvSpPr>
        <p:spPr>
          <a:xfrm>
            <a:off x="1022554" y="3538262"/>
            <a:ext cx="3480620" cy="7177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1F57C8-8E25-4162-96D9-4655B64910D8}"/>
              </a:ext>
            </a:extLst>
          </p:cNvPr>
          <p:cNvSpPr/>
          <p:nvPr/>
        </p:nvSpPr>
        <p:spPr>
          <a:xfrm flipV="1">
            <a:off x="1166285" y="5662278"/>
            <a:ext cx="3485537" cy="7646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528CD1-0BAB-4C23-A528-9042ADD2F5CF}"/>
              </a:ext>
            </a:extLst>
          </p:cNvPr>
          <p:cNvCxnSpPr/>
          <p:nvPr/>
        </p:nvCxnSpPr>
        <p:spPr>
          <a:xfrm flipV="1">
            <a:off x="4503174" y="3002906"/>
            <a:ext cx="1720647" cy="807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A2AE64-57EB-44EB-B3B5-0D7980CB1608}"/>
              </a:ext>
            </a:extLst>
          </p:cNvPr>
          <p:cNvCxnSpPr/>
          <p:nvPr/>
        </p:nvCxnSpPr>
        <p:spPr>
          <a:xfrm>
            <a:off x="4687528" y="6068106"/>
            <a:ext cx="4547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0D28A0-C36E-4126-A0DE-3DD994B48003}"/>
              </a:ext>
            </a:extLst>
          </p:cNvPr>
          <p:cNvSpPr txBox="1"/>
          <p:nvPr/>
        </p:nvSpPr>
        <p:spPr>
          <a:xfrm>
            <a:off x="5407741" y="5838780"/>
            <a:ext cx="376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 시 배경색이 변하며 표시됨</a:t>
            </a:r>
          </a:p>
        </p:txBody>
      </p:sp>
    </p:spTree>
    <p:extLst>
      <p:ext uri="{BB962C8B-B14F-4D97-AF65-F5344CB8AC3E}">
        <p14:creationId xmlns:p14="http://schemas.microsoft.com/office/powerpoint/2010/main" val="246064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556</Words>
  <Application>Microsoft Office PowerPoint</Application>
  <PresentationFormat>와이드스크린</PresentationFormat>
  <Paragraphs>174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Noto Sans CJK KR Thin</vt:lpstr>
      <vt:lpstr>나눔바른고딕</vt:lpstr>
      <vt:lpstr>나눔바른고딕 UltraLight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you ahleum</cp:lastModifiedBy>
  <cp:revision>117</cp:revision>
  <dcterms:created xsi:type="dcterms:W3CDTF">2015-04-14T11:49:33Z</dcterms:created>
  <dcterms:modified xsi:type="dcterms:W3CDTF">2022-01-19T05:01:16Z</dcterms:modified>
</cp:coreProperties>
</file>